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912" autoAdjust="0"/>
    <p:restoredTop sz="94660"/>
  </p:normalViewPr>
  <p:slideViewPr>
    <p:cSldViewPr>
      <p:cViewPr>
        <p:scale>
          <a:sx n="125" d="100"/>
          <a:sy n="125" d="100"/>
        </p:scale>
        <p:origin x="-150" y="10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CA5A08-C7A4-433F-B49B-8A16322C4FE7}" type="datetimeFigureOut">
              <a:rPr lang="en-IN" smtClean="0"/>
              <a:pPr/>
              <a:t>23-04-2022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187549-0883-48FB-B0EC-992B114D95F1}" type="slidenum">
              <a:rPr lang="en-IN" smtClean="0"/>
              <a:pPr/>
              <a:t>‹#›</a:t>
            </a:fld>
            <a:endParaRPr lang="en-IN"/>
          </a:p>
        </p:txBody>
      </p:sp>
    </p:spTree>
    <p:extLst>
      <p:ext uri="{BB962C8B-B14F-4D97-AF65-F5344CB8AC3E}">
        <p14:creationId xmlns:p14="http://schemas.microsoft.com/office/powerpoint/2010/main" val="82956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IN" dirty="0"/>
          </a:p>
        </p:txBody>
      </p:sp>
      <p:sp>
        <p:nvSpPr>
          <p:cNvPr id="4" name="Slide Number Placeholder 3"/>
          <p:cNvSpPr>
            <a:spLocks noGrp="1"/>
          </p:cNvSpPr>
          <p:nvPr>
            <p:ph type="sldNum" sz="quarter" idx="10"/>
          </p:nvPr>
        </p:nvSpPr>
        <p:spPr/>
        <p:txBody>
          <a:bodyPr/>
          <a:lstStyle/>
          <a:p>
            <a:fld id="{18187549-0883-48FB-B0EC-992B114D95F1}" type="slidenum">
              <a:rPr lang="en-IN" smtClean="0"/>
              <a:pPr/>
              <a:t>2</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D8BD707-D9CF-40AE-B4C6-C98DA3205C09}"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1D8BD707-D9CF-40AE-B4C6-C98DA3205C09}"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1D8BD707-D9CF-40AE-B4C6-C98DA3205C09}" type="datetimeFigureOut">
              <a:rPr lang="en-US" smtClean="0"/>
              <a:pPr/>
              <a:t>4/23/2022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1D8BD707-D9CF-40AE-B4C6-C98DA3205C09}" type="datetimeFigureOut">
              <a:rPr lang="en-US" smtClean="0"/>
              <a:pPr/>
              <a:t>4/23/2022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457201"/>
            <a:ext cx="8458200" cy="6019800"/>
          </a:xfrm>
        </p:spPr>
        <p:style>
          <a:lnRef idx="2">
            <a:schemeClr val="dk1"/>
          </a:lnRef>
          <a:fillRef idx="1">
            <a:schemeClr val="lt1"/>
          </a:fillRef>
          <a:effectRef idx="0">
            <a:schemeClr val="dk1"/>
          </a:effectRef>
          <a:fontRef idx="minor">
            <a:schemeClr val="dk1"/>
          </a:fontRef>
        </p:style>
        <p:txBody>
          <a:bodyPr>
            <a:normAutofit fontScale="90000"/>
          </a:bodyPr>
          <a:lstStyle/>
          <a:p>
            <a:pPr marL="457200" indent="-457200"/>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smtClean="0">
                <a:latin typeface="Mangal" pitchFamily="18" charset="0"/>
                <a:cs typeface="Mangal" pitchFamily="18" charset="0"/>
              </a:rPr>
              <a:t/>
            </a:r>
            <a:br>
              <a:rPr lang="en-US" sz="2400" b="1" dirty="0" smtClean="0">
                <a:latin typeface="Mangal" pitchFamily="18" charset="0"/>
                <a:cs typeface="Mangal" pitchFamily="18" charset="0"/>
              </a:rPr>
            </a:br>
            <a:r>
              <a:rPr lang="en-US" sz="2400" b="1" dirty="0" err="1" smtClean="0">
                <a:latin typeface="Mangal" pitchFamily="18" charset="0"/>
                <a:cs typeface="Mangal" pitchFamily="18" charset="0"/>
              </a:rPr>
              <a:t>दे.भ.बा.भा</a:t>
            </a:r>
            <a:r>
              <a:rPr lang="en-US" sz="2400" b="1" dirty="0" smtClean="0">
                <a:latin typeface="Mangal" pitchFamily="18" charset="0"/>
                <a:cs typeface="Mangal" pitchFamily="18" charset="0"/>
              </a:rPr>
              <a:t>. </a:t>
            </a:r>
            <a:r>
              <a:rPr lang="en-US" sz="2400" b="1" dirty="0" err="1" smtClean="0">
                <a:latin typeface="Mangal" pitchFamily="18" charset="0"/>
                <a:cs typeface="Mangal" pitchFamily="18" charset="0"/>
              </a:rPr>
              <a:t>खंजिरे</a:t>
            </a:r>
            <a:r>
              <a:rPr lang="en-US" sz="2400" b="1" dirty="0" smtClean="0">
                <a:latin typeface="Mangal" pitchFamily="18" charset="0"/>
                <a:cs typeface="Mangal" pitchFamily="18" charset="0"/>
              </a:rPr>
              <a:t> </a:t>
            </a:r>
            <a:r>
              <a:rPr lang="en-US" sz="2400" b="1" dirty="0" err="1" smtClean="0">
                <a:latin typeface="Mangal" pitchFamily="18" charset="0"/>
                <a:cs typeface="Mangal" pitchFamily="18" charset="0"/>
              </a:rPr>
              <a:t>शिक्षण</a:t>
            </a:r>
            <a:r>
              <a:rPr lang="en-US" sz="2400" b="1" dirty="0" smtClean="0">
                <a:latin typeface="Mangal" pitchFamily="18" charset="0"/>
                <a:cs typeface="Mangal" pitchFamily="18" charset="0"/>
              </a:rPr>
              <a:t> </a:t>
            </a:r>
            <a:r>
              <a:rPr lang="en-US" sz="2400" b="1" dirty="0" err="1" smtClean="0">
                <a:latin typeface="Mangal" pitchFamily="18" charset="0"/>
                <a:cs typeface="Mangal" pitchFamily="18" charset="0"/>
              </a:rPr>
              <a:t>संस्थेचे</a:t>
            </a:r>
            <a:r>
              <a:rPr lang="en-US" sz="2400" b="1" dirty="0" smtClean="0">
                <a:latin typeface="Mangal" pitchFamily="18" charset="0"/>
                <a:cs typeface="Mangal" pitchFamily="18" charset="0"/>
              </a:rPr>
              <a:t>,</a:t>
            </a:r>
            <a:br>
              <a:rPr lang="en-US" sz="2400" b="1" dirty="0" smtClean="0">
                <a:latin typeface="Mangal" pitchFamily="18" charset="0"/>
                <a:cs typeface="Mangal" pitchFamily="18" charset="0"/>
              </a:rPr>
            </a:br>
            <a:r>
              <a:rPr lang="en-US" sz="2800" b="1" dirty="0" err="1" smtClean="0">
                <a:latin typeface="Mangal" pitchFamily="18" charset="0"/>
                <a:cs typeface="Mangal" pitchFamily="18" charset="0"/>
              </a:rPr>
              <a:t>नाईट</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कॉलेज</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ऑफ</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आर्टस्</a:t>
            </a:r>
            <a:r>
              <a:rPr lang="en-US" sz="2800" b="1" dirty="0" smtClean="0">
                <a:latin typeface="Mangal" pitchFamily="18" charset="0"/>
                <a:cs typeface="Mangal" pitchFamily="18" charset="0"/>
              </a:rPr>
              <a:t>‌ ॲ</a:t>
            </a:r>
            <a:r>
              <a:rPr lang="en-US" sz="2800" b="1" dirty="0" err="1" smtClean="0">
                <a:latin typeface="Mangal" pitchFamily="18" charset="0"/>
                <a:cs typeface="Mangal" pitchFamily="18" charset="0"/>
              </a:rPr>
              <a:t>ण्ड</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कॉमर्स</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इचलकरंजी</a:t>
            </a: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r>
              <a:rPr lang="en-US" sz="2800" b="1" dirty="0" err="1" smtClean="0">
                <a:latin typeface="Mangal" pitchFamily="18" charset="0"/>
                <a:cs typeface="Mangal" pitchFamily="18" charset="0"/>
              </a:rPr>
              <a:t>बी.ए</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भाग</a:t>
            </a:r>
            <a:r>
              <a:rPr lang="en-US" sz="2800" b="1" dirty="0" smtClean="0">
                <a:latin typeface="Mangal" pitchFamily="18" charset="0"/>
                <a:cs typeface="Mangal" pitchFamily="18" charset="0"/>
              </a:rPr>
              <a:t> 3 (</a:t>
            </a:r>
            <a:r>
              <a:rPr lang="en-US" sz="2800" b="1" dirty="0" err="1" smtClean="0">
                <a:latin typeface="Mangal" pitchFamily="18" charset="0"/>
                <a:cs typeface="Mangal" pitchFamily="18" charset="0"/>
              </a:rPr>
              <a:t>आंतरराष्ट्रीय</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अर्थशास्त्र</a:t>
            </a:r>
            <a:r>
              <a:rPr lang="en-US" sz="2800" b="1" dirty="0" smtClean="0">
                <a:latin typeface="Mangal" pitchFamily="18" charset="0"/>
                <a:cs typeface="Mangal" pitchFamily="18" charset="0"/>
              </a:rPr>
              <a:t>)</a:t>
            </a:r>
            <a:br>
              <a:rPr lang="en-US" sz="2800" b="1" dirty="0" smtClean="0">
                <a:latin typeface="Mangal" pitchFamily="18" charset="0"/>
                <a:cs typeface="Mangal" pitchFamily="18" charset="0"/>
              </a:rPr>
            </a:b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r>
              <a:rPr lang="en-US" sz="3600" b="1" dirty="0" smtClean="0">
                <a:latin typeface="Mangal" pitchFamily="18" charset="0"/>
                <a:cs typeface="Mangal" pitchFamily="18" charset="0"/>
              </a:rPr>
              <a:t>‘‘</a:t>
            </a:r>
            <a:r>
              <a:rPr lang="en-US" sz="3600" b="1" dirty="0" err="1" smtClean="0">
                <a:latin typeface="Mangal" pitchFamily="18" charset="0"/>
                <a:cs typeface="Mangal" pitchFamily="18" charset="0"/>
              </a:rPr>
              <a:t>व्‍यापारशर्ती</a:t>
            </a:r>
            <a:r>
              <a:rPr lang="en-US" sz="3600" b="1" dirty="0" smtClean="0">
                <a:latin typeface="Mangal" pitchFamily="18" charset="0"/>
                <a:cs typeface="Mangal" pitchFamily="18" charset="0"/>
              </a:rPr>
              <a:t>’’</a:t>
            </a:r>
            <a:br>
              <a:rPr lang="en-US" sz="3600" b="1" dirty="0" smtClean="0">
                <a:latin typeface="Mangal" pitchFamily="18" charset="0"/>
                <a:cs typeface="Mangal" pitchFamily="18" charset="0"/>
              </a:rPr>
            </a:br>
            <a:r>
              <a:rPr lang="en-US" sz="2800" b="1" dirty="0" smtClean="0">
                <a:latin typeface="Mangal" pitchFamily="18" charset="0"/>
                <a:cs typeface="Mangal" pitchFamily="18" charset="0"/>
              </a:rPr>
              <a:t>(</a:t>
            </a:r>
            <a:r>
              <a:rPr lang="en-US" sz="2800" b="1" dirty="0" err="1" smtClean="0">
                <a:latin typeface="Mangal" pitchFamily="18" charset="0"/>
                <a:cs typeface="Mangal" pitchFamily="18" charset="0"/>
              </a:rPr>
              <a:t>संकल्पना</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परिणामकारक</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घटक</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महत्व</a:t>
            </a:r>
            <a:r>
              <a:rPr lang="en-US" sz="2800" b="1" dirty="0" smtClean="0">
                <a:latin typeface="Mangal" pitchFamily="18" charset="0"/>
                <a:cs typeface="Mangal" pitchFamily="18" charset="0"/>
              </a:rPr>
              <a:t>)</a:t>
            </a:r>
            <a:br>
              <a:rPr lang="en-US" sz="2800" b="1" dirty="0" smtClean="0">
                <a:latin typeface="Mangal" pitchFamily="18" charset="0"/>
                <a:cs typeface="Mangal" pitchFamily="18" charset="0"/>
              </a:rPr>
            </a:b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सादर</a:t>
            </a:r>
            <a:r>
              <a:rPr lang="en-US" sz="2800" b="1" dirty="0" smtClean="0">
                <a:latin typeface="Mangal" pitchFamily="18" charset="0"/>
                <a:cs typeface="Mangal" pitchFamily="18" charset="0"/>
              </a:rPr>
              <a:t> </a:t>
            </a:r>
            <a:r>
              <a:rPr lang="en-US" sz="2800" b="1" dirty="0" err="1" smtClean="0">
                <a:latin typeface="Mangal" pitchFamily="18" charset="0"/>
                <a:cs typeface="Mangal" pitchFamily="18" charset="0"/>
              </a:rPr>
              <a:t>कर्ते</a:t>
            </a:r>
            <a:r>
              <a:rPr lang="en-US" sz="2800" b="1" dirty="0" smtClean="0">
                <a:latin typeface="Mangal" pitchFamily="18" charset="0"/>
                <a:cs typeface="Mangal" pitchFamily="18" charset="0"/>
              </a:rPr>
              <a:t> -</a:t>
            </a:r>
            <a:br>
              <a:rPr lang="en-US" sz="2800" b="1" dirty="0" smtClean="0">
                <a:latin typeface="Mangal" pitchFamily="18" charset="0"/>
                <a:cs typeface="Mangal" pitchFamily="18" charset="0"/>
              </a:rPr>
            </a:br>
            <a:r>
              <a:rPr lang="en-US" sz="3200" b="1" dirty="0" err="1" smtClean="0">
                <a:latin typeface="Mangal" pitchFamily="18" charset="0"/>
                <a:cs typeface="Mangal" pitchFamily="18" charset="0"/>
              </a:rPr>
              <a:t>प्रा</a:t>
            </a:r>
            <a:r>
              <a:rPr lang="en-US" sz="3200" b="1" dirty="0" smtClean="0">
                <a:latin typeface="Mangal" pitchFamily="18" charset="0"/>
                <a:cs typeface="Mangal" pitchFamily="18" charset="0"/>
              </a:rPr>
              <a:t>. </a:t>
            </a:r>
            <a:r>
              <a:rPr lang="en-US" sz="3200" b="1" dirty="0" err="1" smtClean="0">
                <a:latin typeface="Mangal" pitchFamily="18" charset="0"/>
                <a:cs typeface="Mangal" pitchFamily="18" charset="0"/>
              </a:rPr>
              <a:t>डॉ</a:t>
            </a:r>
            <a:r>
              <a:rPr lang="en-US" sz="3200" b="1" dirty="0" smtClean="0">
                <a:latin typeface="Mangal" pitchFamily="18" charset="0"/>
                <a:cs typeface="Mangal" pitchFamily="18" charset="0"/>
              </a:rPr>
              <a:t>. </a:t>
            </a:r>
            <a:r>
              <a:rPr lang="en-US" sz="3200" b="1" dirty="0" err="1" smtClean="0">
                <a:latin typeface="Mangal" pitchFamily="18" charset="0"/>
                <a:cs typeface="Mangal" pitchFamily="18" charset="0"/>
              </a:rPr>
              <a:t>एस</a:t>
            </a:r>
            <a:r>
              <a:rPr lang="en-US" sz="3200" b="1" dirty="0" smtClean="0">
                <a:latin typeface="Mangal" pitchFamily="18" charset="0"/>
                <a:cs typeface="Mangal" pitchFamily="18" charset="0"/>
              </a:rPr>
              <a:t>. </a:t>
            </a:r>
            <a:r>
              <a:rPr lang="en-US" sz="3200" b="1" dirty="0" err="1" smtClean="0">
                <a:latin typeface="Mangal" pitchFamily="18" charset="0"/>
                <a:cs typeface="Mangal" pitchFamily="18" charset="0"/>
              </a:rPr>
              <a:t>एल</a:t>
            </a:r>
            <a:r>
              <a:rPr lang="en-US" sz="3200" b="1" dirty="0" smtClean="0">
                <a:latin typeface="Mangal" pitchFamily="18" charset="0"/>
                <a:cs typeface="Mangal" pitchFamily="18" charset="0"/>
              </a:rPr>
              <a:t>. </a:t>
            </a:r>
            <a:r>
              <a:rPr lang="en-US" sz="3200" b="1" dirty="0" err="1" smtClean="0">
                <a:latin typeface="Mangal" pitchFamily="18" charset="0"/>
                <a:cs typeface="Mangal" pitchFamily="18" charset="0"/>
              </a:rPr>
              <a:t>रणदिवे</a:t>
            </a: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3200" b="1" dirty="0" smtClean="0">
                <a:latin typeface="Mangal" pitchFamily="18" charset="0"/>
                <a:cs typeface="Mangal" pitchFamily="18" charset="0"/>
              </a:rPr>
              <a:t/>
            </a:r>
            <a:br>
              <a:rPr lang="en-US" sz="3200" b="1" dirty="0" smtClean="0">
                <a:latin typeface="Mangal" pitchFamily="18" charset="0"/>
                <a:cs typeface="Mangal" pitchFamily="18" charset="0"/>
              </a:rPr>
            </a:b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r>
              <a:rPr lang="en-US" sz="2800" b="1" dirty="0" smtClean="0">
                <a:latin typeface="Mangal" pitchFamily="18" charset="0"/>
                <a:cs typeface="Mangal" pitchFamily="18" charset="0"/>
              </a:rPr>
              <a:t/>
            </a:r>
            <a:br>
              <a:rPr lang="en-US" sz="2800" b="1" dirty="0" smtClean="0">
                <a:latin typeface="Mangal" pitchFamily="18" charset="0"/>
                <a:cs typeface="Mangal" pitchFamily="18" charset="0"/>
              </a:rPr>
            </a:br>
            <a:endParaRPr lang="en-IN" sz="2800" b="1" dirty="0">
              <a:latin typeface="Mangal" pitchFamily="18" charset="0"/>
              <a:cs typeface="Mangal" pitchFamily="18" charset="0"/>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style>
          <a:lnRef idx="2">
            <a:schemeClr val="dk1"/>
          </a:lnRef>
          <a:fillRef idx="1">
            <a:schemeClr val="lt1"/>
          </a:fillRef>
          <a:effectRef idx="0">
            <a:schemeClr val="dk1"/>
          </a:effectRef>
          <a:fontRef idx="minor">
            <a:schemeClr val="dk1"/>
          </a:fontRef>
        </p:style>
        <p:txBody>
          <a:bodyPr>
            <a:noAutofit/>
          </a:bodyPr>
          <a:lstStyle/>
          <a:p>
            <a:pPr algn="l">
              <a:lnSpc>
                <a:spcPct val="150000"/>
              </a:lnSpc>
            </a:pPr>
            <a:r>
              <a:rPr lang="en-US" sz="1800" b="1" dirty="0" smtClean="0">
                <a:latin typeface="Mangal" pitchFamily="18" charset="0"/>
                <a:cs typeface="Mangal" pitchFamily="18" charset="0"/>
              </a:rPr>
              <a:t>			    </a:t>
            </a:r>
            <a:br>
              <a:rPr lang="en-US" sz="1800" b="1" dirty="0" smtClean="0">
                <a:latin typeface="Mangal" pitchFamily="18" charset="0"/>
                <a:cs typeface="Mangal" pitchFamily="18" charset="0"/>
              </a:rPr>
            </a:br>
            <a:r>
              <a:rPr lang="en-US" sz="1800" b="1" dirty="0" smtClean="0">
                <a:latin typeface="Mangal" pitchFamily="18" charset="0"/>
                <a:cs typeface="Mangal" pitchFamily="18" charset="0"/>
              </a:rPr>
              <a:t>			   </a:t>
            </a:r>
            <a:r>
              <a:rPr lang="en-US" sz="1800" b="1" dirty="0" err="1" smtClean="0">
                <a:latin typeface="Mangal" pitchFamily="18" charset="0"/>
                <a:cs typeface="Mangal" pitchFamily="18" charset="0"/>
              </a:rPr>
              <a:t>व्‍यापारी</a:t>
            </a:r>
            <a:r>
              <a:rPr lang="en-US" sz="1800" b="1" dirty="0" smtClean="0">
                <a:latin typeface="Mangal" pitchFamily="18" charset="0"/>
                <a:cs typeface="Mangal" pitchFamily="18" charset="0"/>
              </a:rPr>
              <a:t> </a:t>
            </a:r>
            <a:r>
              <a:rPr lang="en-US" sz="1800" b="1" dirty="0" err="1" smtClean="0">
                <a:latin typeface="Mangal" pitchFamily="18" charset="0"/>
                <a:cs typeface="Mangal" pitchFamily="18" charset="0"/>
              </a:rPr>
              <a:t>शर्ती</a:t>
            </a:r>
            <a:r>
              <a:rPr lang="en-US" sz="1800" b="1" dirty="0" smtClean="0">
                <a:latin typeface="Mangal" pitchFamily="18" charset="0"/>
                <a:cs typeface="Mangal" pitchFamily="18" charset="0"/>
              </a:rPr>
              <a:t/>
            </a:r>
            <a:br>
              <a:rPr lang="en-US" sz="1800" b="1" dirty="0" smtClean="0">
                <a:latin typeface="Mangal" pitchFamily="18" charset="0"/>
                <a:cs typeface="Mangal" pitchFamily="18" charset="0"/>
              </a:rPr>
            </a:br>
            <a:r>
              <a:rPr lang="en-US" sz="1800" b="1" dirty="0" smtClean="0">
                <a:latin typeface="Mangal" pitchFamily="18" charset="0"/>
                <a:cs typeface="Mangal" pitchFamily="18" charset="0"/>
              </a:rPr>
              <a:t>			(Terms of Trade)</a:t>
            </a:r>
            <a:br>
              <a:rPr lang="en-US" sz="1800" b="1" dirty="0" smtClean="0">
                <a:latin typeface="Mangal" pitchFamily="18" charset="0"/>
                <a:cs typeface="Mangal" pitchFamily="18" charset="0"/>
              </a:rPr>
            </a:br>
            <a:r>
              <a:rPr lang="en-US" sz="1800" b="1" dirty="0" err="1" smtClean="0">
                <a:latin typeface="Mangal" pitchFamily="18" charset="0"/>
                <a:cs typeface="Mangal" pitchFamily="18" charset="0"/>
              </a:rPr>
              <a:t>प्रास्ताविक</a:t>
            </a:r>
            <a:r>
              <a:rPr lang="en-US" sz="1800" b="1" dirty="0" smtClean="0">
                <a:latin typeface="Mangal" pitchFamily="18" charset="0"/>
                <a:cs typeface="Mangal" pitchFamily="18" charset="0"/>
              </a:rPr>
              <a:t> :</a:t>
            </a:r>
            <a:r>
              <a:rPr lang="en-US" sz="1600" b="1" dirty="0" smtClean="0">
                <a:latin typeface="Mangal" pitchFamily="18" charset="0"/>
                <a:cs typeface="Mangal" pitchFamily="18" charset="0"/>
              </a:rPr>
              <a:t/>
            </a:r>
            <a:br>
              <a:rPr lang="en-US" sz="1600" b="1" dirty="0" smtClean="0">
                <a:latin typeface="Mangal" pitchFamily="18" charset="0"/>
                <a:cs typeface="Mangal" pitchFamily="18" charset="0"/>
              </a:rPr>
            </a:br>
            <a:r>
              <a:rPr lang="en-US" sz="1600" b="1" dirty="0" err="1" smtClean="0">
                <a:latin typeface="Mangal" pitchFamily="18" charset="0"/>
                <a:cs typeface="Mangal" pitchFamily="18" charset="0"/>
              </a:rPr>
              <a:t>व्‍यापारी</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शर्ती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म्हणजे</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काय</a:t>
            </a:r>
            <a:r>
              <a:rPr lang="en-US" sz="1600" b="1" dirty="0" smtClean="0">
                <a:latin typeface="Mangal" pitchFamily="18" charset="0"/>
                <a:cs typeface="Mangal" pitchFamily="18" charset="0"/>
              </a:rPr>
              <a:t>?</a:t>
            </a:r>
            <a:br>
              <a:rPr lang="en-US" sz="1600" b="1" dirty="0" smtClean="0">
                <a:latin typeface="Mangal" pitchFamily="18" charset="0"/>
                <a:cs typeface="Mangal" pitchFamily="18" charset="0"/>
              </a:rPr>
            </a:br>
            <a:r>
              <a:rPr lang="en-US" sz="1600" b="1" dirty="0" smtClean="0">
                <a:latin typeface="Mangal" pitchFamily="18" charset="0"/>
                <a:cs typeface="Mangal" pitchFamily="18" charset="0"/>
              </a:rPr>
              <a:t>	‘‘ </a:t>
            </a:r>
            <a:r>
              <a:rPr lang="en-US" sz="1600" b="1" dirty="0" err="1" smtClean="0">
                <a:latin typeface="Mangal" pitchFamily="18" charset="0"/>
                <a:cs typeface="Mangal" pitchFamily="18" charset="0"/>
              </a:rPr>
              <a:t>ज्या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विनीमय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दराने</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निर्यात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वस्तूच्या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मोबदल्यात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वस्तूची</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आयात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केली</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जाते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त्या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विनीमय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दराला</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व्यापार</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शर्ती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म्हणतात</a:t>
            </a:r>
            <a:r>
              <a:rPr lang="en-US" sz="1600" b="1" dirty="0" smtClean="0">
                <a:latin typeface="Mangal" pitchFamily="18" charset="0"/>
                <a:cs typeface="Mangal" pitchFamily="18" charset="0"/>
              </a:rPr>
              <a:t>.’’</a:t>
            </a:r>
            <a:br>
              <a:rPr lang="en-US" sz="1600" b="1" dirty="0" smtClean="0">
                <a:latin typeface="Mangal" pitchFamily="18" charset="0"/>
                <a:cs typeface="Mangal" pitchFamily="18" charset="0"/>
              </a:rPr>
            </a:br>
            <a:r>
              <a:rPr lang="en-US" sz="1600" b="1" dirty="0" err="1" smtClean="0">
                <a:latin typeface="Mangal" pitchFamily="18" charset="0"/>
                <a:cs typeface="Mangal" pitchFamily="18" charset="0"/>
              </a:rPr>
              <a:t>आंतरराष्ट्रीय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व्‍यापारामध्ये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होणारे</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लाभा</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मोजण्यासाठी</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उपयुक्त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होतात</a:t>
            </a:r>
            <a:r>
              <a:rPr lang="en-US" sz="1600" b="1" dirty="0" smtClean="0">
                <a:latin typeface="Mangal" pitchFamily="18" charset="0"/>
                <a:cs typeface="Mangal" pitchFamily="18" charset="0"/>
              </a:rPr>
              <a:t>.</a:t>
            </a:r>
            <a:br>
              <a:rPr lang="en-US" sz="1600" b="1" dirty="0" smtClean="0">
                <a:latin typeface="Mangal" pitchFamily="18" charset="0"/>
                <a:cs typeface="Mangal" pitchFamily="18" charset="0"/>
              </a:rPr>
            </a:br>
            <a:r>
              <a:rPr lang="en-US" sz="1600" b="1" dirty="0" err="1" smtClean="0">
                <a:latin typeface="Mangal" pitchFamily="18" charset="0"/>
                <a:cs typeface="Mangal" pitchFamily="18" charset="0"/>
              </a:rPr>
              <a:t>आधुनिक</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काळात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आंतरराष्ट्रीय</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व्‍यापारात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व्‍यापार</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शर्ती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उपयुक्त</a:t>
            </a:r>
            <a:r>
              <a:rPr lang="en-US" sz="1600" b="1" dirty="0" smtClean="0">
                <a:latin typeface="Mangal" pitchFamily="18" charset="0"/>
                <a:cs typeface="Mangal" pitchFamily="18" charset="0"/>
              </a:rPr>
              <a:t> </a:t>
            </a:r>
            <a:r>
              <a:rPr lang="en-US" sz="1600" b="1" dirty="0" err="1" smtClean="0">
                <a:latin typeface="Mangal" pitchFamily="18" charset="0"/>
                <a:cs typeface="Mangal" pitchFamily="18" charset="0"/>
              </a:rPr>
              <a:t>ठरतात</a:t>
            </a:r>
            <a:r>
              <a:rPr lang="en-US" sz="1800" b="1" dirty="0" smtClean="0">
                <a:latin typeface="Mangal" pitchFamily="18" charset="0"/>
                <a:cs typeface="Mangal" pitchFamily="18" charset="0"/>
              </a:rPr>
              <a:t>.</a:t>
            </a:r>
            <a:br>
              <a:rPr lang="en-US" sz="1800" b="1" dirty="0" smtClean="0">
                <a:latin typeface="Mangal" pitchFamily="18" charset="0"/>
                <a:cs typeface="Mangal" pitchFamily="18" charset="0"/>
              </a:rPr>
            </a:br>
            <a:r>
              <a:rPr lang="en-US" sz="2000" dirty="0" smtClean="0">
                <a:latin typeface="Mangal" pitchFamily="18" charset="0"/>
                <a:cs typeface="Mangal" pitchFamily="18" charset="0"/>
              </a:rPr>
              <a:t>*</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व्यापारशर्तीच्या</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संकल्पना</a:t>
            </a:r>
            <a:r>
              <a:rPr lang="en-US" sz="1800" dirty="0" smtClean="0">
                <a:latin typeface="Mangal" pitchFamily="18" charset="0"/>
                <a:cs typeface="Mangal" pitchFamily="18" charset="0"/>
              </a:rPr>
              <a:t> :</a:t>
            </a:r>
            <a:r>
              <a:rPr lang="en-US" sz="1600" dirty="0" smtClean="0">
                <a:latin typeface="Mangal" pitchFamily="18" charset="0"/>
                <a:cs typeface="Mangal" pitchFamily="18" charset="0"/>
              </a:rPr>
              <a:t/>
            </a:r>
            <a:br>
              <a:rPr lang="en-US" sz="1600" dirty="0" smtClean="0">
                <a:latin typeface="Mangal" pitchFamily="18" charset="0"/>
                <a:cs typeface="Mangal" pitchFamily="18" charset="0"/>
              </a:rPr>
            </a:br>
            <a:r>
              <a:rPr lang="en-US" sz="1600" dirty="0" err="1" smtClean="0">
                <a:latin typeface="Mangal" pitchFamily="18" charset="0"/>
                <a:cs typeface="Mangal" pitchFamily="18" charset="0"/>
              </a:rPr>
              <a:t>दोन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प्रकारच्या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संकल्पना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आहेत</a:t>
            </a:r>
            <a:r>
              <a:rPr lang="en-US" sz="1600" dirty="0" smtClean="0">
                <a:latin typeface="Mangal" pitchFamily="18" charset="0"/>
                <a:cs typeface="Mangal" pitchFamily="18" charset="0"/>
              </a:rPr>
              <a:t>.</a:t>
            </a:r>
            <a:br>
              <a:rPr lang="en-US" sz="1600" dirty="0" smtClean="0">
                <a:latin typeface="Mangal" pitchFamily="18" charset="0"/>
                <a:cs typeface="Mangal" pitchFamily="18" charset="0"/>
              </a:rPr>
            </a:br>
            <a:r>
              <a:rPr lang="en-US" sz="1800" dirty="0" smtClean="0">
                <a:latin typeface="Mangal" pitchFamily="18" charset="0"/>
                <a:cs typeface="Mangal" pitchFamily="18" charset="0"/>
              </a:rPr>
              <a:t>1) </a:t>
            </a:r>
            <a:r>
              <a:rPr lang="en-US" sz="1800" dirty="0" err="1" smtClean="0">
                <a:latin typeface="Mangal" pitchFamily="18" charset="0"/>
                <a:cs typeface="Mangal" pitchFamily="18" charset="0"/>
              </a:rPr>
              <a:t>अनुकूल</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व्‍यापार</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शर्ती</a:t>
            </a:r>
            <a:r>
              <a:rPr lang="en-US" sz="1800" dirty="0" smtClean="0">
                <a:latin typeface="Mangal" pitchFamily="18" charset="0"/>
                <a:cs typeface="Mangal" pitchFamily="18" charset="0"/>
              </a:rPr>
              <a:t> :</a:t>
            </a:r>
            <a:r>
              <a:rPr lang="en-US" sz="1600" dirty="0" smtClean="0">
                <a:latin typeface="Mangal" pitchFamily="18" charset="0"/>
                <a:cs typeface="Mangal" pitchFamily="18" charset="0"/>
              </a:rPr>
              <a:t/>
            </a:r>
            <a:br>
              <a:rPr lang="en-US" sz="1600" dirty="0" smtClean="0">
                <a:latin typeface="Mangal" pitchFamily="18" charset="0"/>
                <a:cs typeface="Mangal" pitchFamily="18" charset="0"/>
              </a:rPr>
            </a:br>
            <a:r>
              <a:rPr lang="en-US" sz="1600" dirty="0">
                <a:latin typeface="Mangal" pitchFamily="18" charset="0"/>
                <a:cs typeface="Mangal" pitchFamily="18" charset="0"/>
              </a:rPr>
              <a:t>	</a:t>
            </a:r>
            <a:r>
              <a:rPr lang="en-US" sz="1600" dirty="0" err="1" smtClean="0">
                <a:latin typeface="Mangal" pitchFamily="18" charset="0"/>
                <a:cs typeface="Mangal" pitchFamily="18" charset="0"/>
              </a:rPr>
              <a:t>जेव्‍हा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निर्यात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किमतीच्या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मानाने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आयात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किमती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कमी</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होतात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तेंव्‍हा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व्‍यापारशर्ती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अनुकूल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होतात</a:t>
            </a:r>
            <a:r>
              <a:rPr lang="en-US" sz="1600" dirty="0" smtClean="0">
                <a:latin typeface="Mangal" pitchFamily="18" charset="0"/>
                <a:cs typeface="Mangal" pitchFamily="18" charset="0"/>
              </a:rPr>
              <a:t>.</a:t>
            </a:r>
            <a:br>
              <a:rPr lang="en-US" sz="1600" dirty="0" smtClean="0">
                <a:latin typeface="Mangal" pitchFamily="18" charset="0"/>
                <a:cs typeface="Mangal" pitchFamily="18" charset="0"/>
              </a:rPr>
            </a:br>
            <a:r>
              <a:rPr lang="en-US" sz="1800" dirty="0" smtClean="0">
                <a:latin typeface="Mangal" pitchFamily="18" charset="0"/>
                <a:cs typeface="Mangal" pitchFamily="18" charset="0"/>
              </a:rPr>
              <a:t>2) </a:t>
            </a:r>
            <a:r>
              <a:rPr lang="en-US" sz="1800" dirty="0" err="1" smtClean="0">
                <a:latin typeface="Mangal" pitchFamily="18" charset="0"/>
                <a:cs typeface="Mangal" pitchFamily="18" charset="0"/>
              </a:rPr>
              <a:t>प्रतिकूल</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व्‍यापार</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शर्ती</a:t>
            </a:r>
            <a:r>
              <a:rPr lang="en-US" sz="1800" dirty="0" smtClean="0">
                <a:latin typeface="Mangal" pitchFamily="18" charset="0"/>
                <a:cs typeface="Mangal" pitchFamily="18" charset="0"/>
              </a:rPr>
              <a:t> :</a:t>
            </a:r>
            <a:r>
              <a:rPr lang="en-US" sz="1600" dirty="0" smtClean="0">
                <a:latin typeface="Mangal" pitchFamily="18" charset="0"/>
                <a:cs typeface="Mangal" pitchFamily="18" charset="0"/>
              </a:rPr>
              <a:t/>
            </a:r>
            <a:br>
              <a:rPr lang="en-US" sz="1600" dirty="0" smtClean="0">
                <a:latin typeface="Mangal" pitchFamily="18" charset="0"/>
                <a:cs typeface="Mangal" pitchFamily="18" charset="0"/>
              </a:rPr>
            </a:br>
            <a:r>
              <a:rPr lang="en-US" sz="1600" dirty="0">
                <a:latin typeface="Mangal" pitchFamily="18" charset="0"/>
                <a:cs typeface="Mangal" pitchFamily="18" charset="0"/>
              </a:rPr>
              <a:t>	</a:t>
            </a:r>
            <a:r>
              <a:rPr lang="en-US" sz="1600" dirty="0" err="1" smtClean="0">
                <a:latin typeface="Mangal" pitchFamily="18" charset="0"/>
                <a:cs typeface="Mangal" pitchFamily="18" charset="0"/>
              </a:rPr>
              <a:t>निर्यात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मानाने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आयात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वस्तूच्या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किमती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जास्त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असतात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त्यास</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प्रतिकूल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असतात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त्या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फायदेशीर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असू</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शकतात</a:t>
            </a:r>
            <a:r>
              <a:rPr lang="en-US" sz="1600" dirty="0" smtClean="0">
                <a:latin typeface="Mangal" pitchFamily="18" charset="0"/>
                <a:cs typeface="Mangal" pitchFamily="18" charset="0"/>
              </a:rPr>
              <a:t>.</a:t>
            </a:r>
            <a:r>
              <a:rPr lang="en-US" sz="1800" b="1" dirty="0" smtClean="0">
                <a:latin typeface="Mangal" pitchFamily="18" charset="0"/>
                <a:cs typeface="Mangal" pitchFamily="18" charset="0"/>
              </a:rPr>
              <a:t/>
            </a:r>
            <a:br>
              <a:rPr lang="en-US" sz="1800" b="1" dirty="0" smtClean="0">
                <a:latin typeface="Mangal" pitchFamily="18" charset="0"/>
                <a:cs typeface="Mangal" pitchFamily="18" charset="0"/>
              </a:rPr>
            </a:br>
            <a:endParaRPr lang="en-I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style>
          <a:lnRef idx="2">
            <a:schemeClr val="dk1"/>
          </a:lnRef>
          <a:fillRef idx="1">
            <a:schemeClr val="lt1"/>
          </a:fillRef>
          <a:effectRef idx="0">
            <a:schemeClr val="dk1"/>
          </a:effectRef>
          <a:fontRef idx="minor">
            <a:schemeClr val="dk1"/>
          </a:fontRef>
        </p:style>
        <p:txBody>
          <a:bodyPr>
            <a:normAutofit/>
          </a:bodyPr>
          <a:lstStyle/>
          <a:p>
            <a:pPr>
              <a:buFont typeface="Arial" charset="0"/>
              <a:buChar char="•"/>
            </a:pPr>
            <a:r>
              <a:rPr lang="en-US" sz="1800" dirty="0" err="1" smtClean="0">
                <a:latin typeface="Mangal" pitchFamily="18" charset="0"/>
                <a:cs typeface="Mangal" pitchFamily="18" charset="0"/>
              </a:rPr>
              <a:t>व्यापारशर्तीचे</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प्रकार</a:t>
            </a:r>
            <a:r>
              <a:rPr lang="en-US" sz="1800" dirty="0" smtClean="0">
                <a:latin typeface="Mangal" pitchFamily="18" charset="0"/>
                <a:cs typeface="Mangal" pitchFamily="18" charset="0"/>
              </a:rPr>
              <a:t> :</a:t>
            </a:r>
            <a:endParaRPr lang="en-US" sz="1600" dirty="0">
              <a:latin typeface="Mangal" pitchFamily="18" charset="0"/>
              <a:cs typeface="Mangal" pitchFamily="18" charset="0"/>
            </a:endParaRPr>
          </a:p>
          <a:p>
            <a:pPr>
              <a:buAutoNum type="arabicParenR"/>
            </a:pPr>
            <a:r>
              <a:rPr lang="en-US" sz="1600" dirty="0" err="1" smtClean="0">
                <a:latin typeface="Mangal" pitchFamily="18" charset="0"/>
                <a:cs typeface="Mangal" pitchFamily="18" charset="0"/>
              </a:rPr>
              <a:t>निव्‍वळ</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a:t>
            </a:r>
            <a:r>
              <a:rPr lang="en-US" sz="1600" dirty="0" smtClean="0">
                <a:latin typeface="Mangal" pitchFamily="18" charset="0"/>
                <a:cs typeface="Mangal" pitchFamily="18" charset="0"/>
              </a:rPr>
              <a:t> :</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अर्थशास्त्र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टॉसींग</a:t>
            </a:r>
            <a:r>
              <a:rPr lang="en-US" sz="1600" dirty="0" smtClean="0">
                <a:latin typeface="Mangal" pitchFamily="18" charset="0"/>
                <a:cs typeface="Mangal" pitchFamily="18" charset="0"/>
              </a:rPr>
              <a:t> व </a:t>
            </a:r>
            <a:r>
              <a:rPr lang="en-US" sz="1600" dirty="0" err="1" smtClean="0">
                <a:latin typeface="Mangal" pitchFamily="18" charset="0"/>
                <a:cs typeface="Mangal" pitchFamily="18" charset="0"/>
              </a:rPr>
              <a:t>विनर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यांनी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संकल्पना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मांडली</a:t>
            </a:r>
            <a:r>
              <a:rPr lang="en-US" sz="1600" dirty="0" smtClean="0">
                <a:latin typeface="Mangal" pitchFamily="18" charset="0"/>
                <a:cs typeface="Mangal" pitchFamily="18" charset="0"/>
              </a:rPr>
              <a:t>.</a:t>
            </a:r>
          </a:p>
          <a:p>
            <a:pPr>
              <a:buNone/>
            </a:pPr>
            <a:r>
              <a:rPr lang="en-US" sz="1800" dirty="0" smtClean="0"/>
              <a:t>				XP</a:t>
            </a:r>
          </a:p>
          <a:p>
            <a:pPr>
              <a:buNone/>
            </a:pPr>
            <a:r>
              <a:rPr lang="en-US" sz="1800" dirty="0"/>
              <a:t>	</a:t>
            </a:r>
            <a:r>
              <a:rPr lang="en-US" sz="1800" dirty="0" smtClean="0"/>
              <a:t>		</a:t>
            </a:r>
            <a:r>
              <a:rPr lang="en-US" sz="1800" dirty="0" err="1" smtClean="0"/>
              <a:t>NBTT</a:t>
            </a:r>
            <a:r>
              <a:rPr lang="en-US" sz="1800" dirty="0" smtClean="0"/>
              <a:t> =     MP </a:t>
            </a:r>
          </a:p>
          <a:p>
            <a:pPr>
              <a:buNone/>
            </a:pPr>
            <a:r>
              <a:rPr lang="en-US" sz="1800" dirty="0"/>
              <a:t>	</a:t>
            </a:r>
            <a:r>
              <a:rPr lang="en-US" sz="1800" dirty="0" smtClean="0"/>
              <a:t>	</a:t>
            </a:r>
            <a:r>
              <a:rPr lang="en-US" sz="1800" dirty="0" err="1" smtClean="0"/>
              <a:t>यामध्ये</a:t>
            </a:r>
            <a:r>
              <a:rPr lang="en-US" sz="1800" dirty="0" smtClean="0"/>
              <a:t> </a:t>
            </a:r>
            <a:r>
              <a:rPr lang="en-US" sz="1800" dirty="0" err="1" smtClean="0"/>
              <a:t>किंमत</a:t>
            </a:r>
            <a:r>
              <a:rPr lang="en-US" sz="1800" dirty="0" smtClean="0"/>
              <a:t> व </a:t>
            </a:r>
            <a:r>
              <a:rPr lang="en-US" sz="1800" dirty="0" err="1" smtClean="0"/>
              <a:t>परिमाण</a:t>
            </a:r>
            <a:r>
              <a:rPr lang="en-US" sz="1800" dirty="0" smtClean="0"/>
              <a:t> </a:t>
            </a:r>
            <a:r>
              <a:rPr lang="en-US" sz="1800" dirty="0" err="1" smtClean="0"/>
              <a:t>दोन</a:t>
            </a:r>
            <a:r>
              <a:rPr lang="en-US" sz="1800" dirty="0" smtClean="0"/>
              <a:t> </a:t>
            </a:r>
            <a:r>
              <a:rPr lang="en-US" sz="1800" dirty="0" err="1" smtClean="0"/>
              <a:t>बाबींचा</a:t>
            </a:r>
            <a:r>
              <a:rPr lang="en-US" sz="1800" dirty="0" smtClean="0"/>
              <a:t> </a:t>
            </a:r>
            <a:r>
              <a:rPr lang="en-US" sz="1800" dirty="0" err="1" smtClean="0"/>
              <a:t>विचार</a:t>
            </a:r>
            <a:r>
              <a:rPr lang="en-US" sz="1800" dirty="0" smtClean="0"/>
              <a:t> </a:t>
            </a:r>
            <a:r>
              <a:rPr lang="en-US" sz="1800" dirty="0" err="1" smtClean="0"/>
              <a:t>केलेला</a:t>
            </a:r>
            <a:r>
              <a:rPr lang="en-US" sz="1800" dirty="0" smtClean="0"/>
              <a:t> </a:t>
            </a:r>
            <a:r>
              <a:rPr lang="en-US" sz="1800" dirty="0" err="1" smtClean="0"/>
              <a:t>आहे</a:t>
            </a:r>
            <a:r>
              <a:rPr lang="en-US" sz="1800" dirty="0" smtClean="0"/>
              <a:t>.</a:t>
            </a:r>
          </a:p>
          <a:p>
            <a:pPr>
              <a:buNone/>
            </a:pPr>
            <a:r>
              <a:rPr lang="en-US" sz="1800" dirty="0"/>
              <a:t>	</a:t>
            </a:r>
            <a:r>
              <a:rPr lang="en-US" sz="1800" dirty="0" smtClean="0"/>
              <a:t> </a:t>
            </a:r>
            <a:r>
              <a:rPr lang="en-US" sz="1800" dirty="0" err="1" smtClean="0"/>
              <a:t>सूत्र</a:t>
            </a:r>
            <a:r>
              <a:rPr lang="en-US" sz="1800" dirty="0" smtClean="0"/>
              <a:t> </a:t>
            </a:r>
            <a:r>
              <a:rPr lang="en-US" sz="1800" dirty="0" err="1" smtClean="0"/>
              <a:t>रूपाने</a:t>
            </a:r>
            <a:r>
              <a:rPr lang="en-US" sz="1800" dirty="0" smtClean="0"/>
              <a:t>,</a:t>
            </a:r>
          </a:p>
          <a:p>
            <a:pPr>
              <a:buNone/>
            </a:pPr>
            <a:r>
              <a:rPr lang="en-US" sz="1800" dirty="0"/>
              <a:t>	</a:t>
            </a:r>
            <a:r>
              <a:rPr lang="en-US" sz="1800" dirty="0" smtClean="0"/>
              <a:t>	</a:t>
            </a:r>
            <a:r>
              <a:rPr lang="en-US" sz="1800" dirty="0" err="1" smtClean="0"/>
              <a:t>NBTT</a:t>
            </a:r>
            <a:r>
              <a:rPr lang="en-US" sz="1800" dirty="0" smtClean="0"/>
              <a:t>	= 	</a:t>
            </a:r>
            <a:r>
              <a:rPr lang="en-US" sz="1800" dirty="0" err="1" smtClean="0"/>
              <a:t>निव्वळ</a:t>
            </a:r>
            <a:r>
              <a:rPr lang="en-US" sz="1800" dirty="0" smtClean="0"/>
              <a:t> </a:t>
            </a:r>
            <a:r>
              <a:rPr lang="en-US" sz="1800" dirty="0" err="1" smtClean="0"/>
              <a:t>व्यापार</a:t>
            </a:r>
            <a:r>
              <a:rPr lang="en-US" sz="1800" dirty="0" smtClean="0"/>
              <a:t> </a:t>
            </a:r>
            <a:r>
              <a:rPr lang="en-US" sz="1800" dirty="0" err="1" smtClean="0"/>
              <a:t>शर्ती</a:t>
            </a:r>
            <a:endParaRPr lang="en-US" sz="1800" dirty="0" smtClean="0"/>
          </a:p>
          <a:p>
            <a:pPr>
              <a:buNone/>
            </a:pPr>
            <a:r>
              <a:rPr lang="en-US" sz="1800" dirty="0"/>
              <a:t>	</a:t>
            </a:r>
            <a:r>
              <a:rPr lang="en-US" sz="1800" dirty="0" smtClean="0"/>
              <a:t>	XP	=	</a:t>
            </a:r>
            <a:r>
              <a:rPr lang="en-US" sz="1800" dirty="0" err="1" smtClean="0"/>
              <a:t>निर्यात</a:t>
            </a:r>
            <a:r>
              <a:rPr lang="en-US" sz="1800" dirty="0" smtClean="0"/>
              <a:t> </a:t>
            </a:r>
            <a:r>
              <a:rPr lang="en-US" sz="1800" dirty="0" err="1" smtClean="0"/>
              <a:t>किंमत</a:t>
            </a:r>
            <a:endParaRPr lang="en-US" sz="1800" dirty="0" smtClean="0"/>
          </a:p>
          <a:p>
            <a:pPr>
              <a:buNone/>
            </a:pPr>
            <a:r>
              <a:rPr lang="en-US" sz="1800" dirty="0"/>
              <a:t>	</a:t>
            </a:r>
            <a:r>
              <a:rPr lang="en-US" sz="1800" dirty="0" smtClean="0"/>
              <a:t>	MP	=	</a:t>
            </a:r>
            <a:r>
              <a:rPr lang="en-US" sz="1800" dirty="0" err="1" smtClean="0"/>
              <a:t>आयात</a:t>
            </a:r>
            <a:r>
              <a:rPr lang="en-US" sz="1800" dirty="0" smtClean="0"/>
              <a:t> </a:t>
            </a:r>
            <a:r>
              <a:rPr lang="en-US" sz="1800" dirty="0" err="1" smtClean="0"/>
              <a:t>किंमत</a:t>
            </a:r>
            <a:endParaRPr lang="en-US" sz="1800" dirty="0" smtClean="0"/>
          </a:p>
          <a:p>
            <a:pPr>
              <a:buNone/>
            </a:pPr>
            <a:r>
              <a:rPr lang="en-US" sz="1800" dirty="0" smtClean="0">
                <a:latin typeface="Mangal" pitchFamily="18" charset="0"/>
                <a:cs typeface="Mangal" pitchFamily="18" charset="0"/>
              </a:rPr>
              <a:t>2) </a:t>
            </a:r>
            <a:r>
              <a:rPr lang="en-US" sz="1800" dirty="0" err="1" smtClean="0">
                <a:latin typeface="Mangal" pitchFamily="18" charset="0"/>
                <a:cs typeface="Mangal" pitchFamily="18" charset="0"/>
              </a:rPr>
              <a:t>स्थूल</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व्‍यापार</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शर्ती</a:t>
            </a:r>
            <a:r>
              <a:rPr lang="en-US" sz="1800" dirty="0" smtClean="0">
                <a:latin typeface="Mangal" pitchFamily="18" charset="0"/>
                <a:cs typeface="Mangal" pitchFamily="18" charset="0"/>
              </a:rPr>
              <a:t> :</a:t>
            </a:r>
          </a:p>
          <a:p>
            <a:pPr>
              <a:buNone/>
            </a:pPr>
            <a:r>
              <a:rPr lang="en-US" sz="1800" dirty="0">
                <a:latin typeface="Mangal" pitchFamily="18" charset="0"/>
                <a:cs typeface="Mangal" pitchFamily="18" charset="0"/>
              </a:rPr>
              <a:t>	</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यात</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आयातीच्या</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परिमाणाचे</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निर्यातीच्या</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परिणामाशी</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प्रमाण</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पाहिले</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जाते</a:t>
            </a:r>
            <a:r>
              <a:rPr lang="en-US" sz="1800" dirty="0" smtClean="0">
                <a:latin typeface="Mangal" pitchFamily="18" charset="0"/>
                <a:cs typeface="Mangal" pitchFamily="18" charset="0"/>
              </a:rPr>
              <a:t>.</a:t>
            </a:r>
          </a:p>
          <a:p>
            <a:pPr>
              <a:buNone/>
            </a:pPr>
            <a:r>
              <a:rPr lang="en-US" sz="1800" dirty="0">
                <a:latin typeface="Mangal" pitchFamily="18" charset="0"/>
                <a:cs typeface="Mangal" pitchFamily="18" charset="0"/>
              </a:rPr>
              <a:t>	</a:t>
            </a:r>
            <a:r>
              <a:rPr lang="en-US" sz="1800" dirty="0" err="1" smtClean="0">
                <a:latin typeface="Mangal" pitchFamily="18" charset="0"/>
                <a:cs typeface="Mangal" pitchFamily="18" charset="0"/>
              </a:rPr>
              <a:t>सूत्र</a:t>
            </a:r>
            <a:r>
              <a:rPr lang="en-US" sz="1800" dirty="0" smtClean="0">
                <a:latin typeface="Mangal" pitchFamily="18" charset="0"/>
                <a:cs typeface="Mangal" pitchFamily="18" charset="0"/>
              </a:rPr>
              <a:t> </a:t>
            </a:r>
            <a:r>
              <a:rPr lang="en-US" sz="1800" dirty="0" err="1" smtClean="0">
                <a:latin typeface="Mangal" pitchFamily="18" charset="0"/>
                <a:cs typeface="Mangal" pitchFamily="18" charset="0"/>
              </a:rPr>
              <a:t>रूपाने</a:t>
            </a:r>
            <a:r>
              <a:rPr lang="en-US" sz="1800" dirty="0" smtClean="0">
                <a:latin typeface="Mangal" pitchFamily="18" charset="0"/>
                <a:cs typeface="Mangal" pitchFamily="18" charset="0"/>
              </a:rPr>
              <a:t>,            </a:t>
            </a:r>
            <a:r>
              <a:rPr lang="en-US" sz="1800" dirty="0" err="1" smtClean="0"/>
              <a:t>Mq</a:t>
            </a:r>
            <a:endParaRPr lang="en-US" sz="1800" dirty="0" smtClean="0"/>
          </a:p>
          <a:p>
            <a:pPr>
              <a:buNone/>
            </a:pPr>
            <a:r>
              <a:rPr lang="en-US" sz="1800" dirty="0" smtClean="0"/>
              <a:t>			</a:t>
            </a:r>
            <a:r>
              <a:rPr lang="en-US" sz="1800" dirty="0" err="1" smtClean="0"/>
              <a:t>GBTT</a:t>
            </a:r>
            <a:r>
              <a:rPr lang="en-US" sz="1800" dirty="0" smtClean="0"/>
              <a:t> =    </a:t>
            </a:r>
            <a:r>
              <a:rPr lang="en-US" sz="1800" dirty="0" err="1" smtClean="0"/>
              <a:t>Xq</a:t>
            </a:r>
            <a:r>
              <a:rPr lang="en-US" sz="1800" dirty="0" smtClean="0"/>
              <a:t>     x  100</a:t>
            </a:r>
          </a:p>
          <a:p>
            <a:pPr>
              <a:buNone/>
            </a:pPr>
            <a:r>
              <a:rPr lang="en-US" sz="1800" dirty="0" smtClean="0">
                <a:latin typeface="Mangal" pitchFamily="18" charset="0"/>
                <a:cs typeface="Mangal" pitchFamily="18" charset="0"/>
              </a:rPr>
              <a:t>		</a:t>
            </a:r>
            <a:r>
              <a:rPr lang="en-US" sz="1800" dirty="0"/>
              <a:t>I</a:t>
            </a:r>
            <a:r>
              <a:rPr lang="en-US" sz="1800" dirty="0" smtClean="0"/>
              <a:t>TT	= 	</a:t>
            </a:r>
            <a:r>
              <a:rPr lang="en-US" sz="1800" dirty="0" err="1" smtClean="0"/>
              <a:t>स्थूल</a:t>
            </a:r>
            <a:r>
              <a:rPr lang="en-US" sz="1800" dirty="0" smtClean="0"/>
              <a:t> </a:t>
            </a:r>
            <a:r>
              <a:rPr lang="en-US" sz="1800" dirty="0" err="1" smtClean="0"/>
              <a:t>व्यापार</a:t>
            </a:r>
            <a:r>
              <a:rPr lang="en-US" sz="1800" dirty="0" smtClean="0"/>
              <a:t> </a:t>
            </a:r>
            <a:r>
              <a:rPr lang="en-US" sz="1800" dirty="0" err="1" smtClean="0"/>
              <a:t>शर्ती</a:t>
            </a:r>
            <a:endParaRPr lang="en-US" sz="1800" dirty="0" smtClean="0"/>
          </a:p>
          <a:p>
            <a:pPr>
              <a:buNone/>
            </a:pPr>
            <a:r>
              <a:rPr lang="en-US" sz="1800" dirty="0" smtClean="0"/>
              <a:t>		XP	=	</a:t>
            </a:r>
            <a:r>
              <a:rPr lang="en-US" sz="1800" dirty="0" err="1" smtClean="0"/>
              <a:t>निर्यात</a:t>
            </a:r>
            <a:r>
              <a:rPr lang="en-US" sz="1800" dirty="0" smtClean="0"/>
              <a:t> </a:t>
            </a:r>
            <a:r>
              <a:rPr lang="en-US" sz="1800" dirty="0" err="1" smtClean="0"/>
              <a:t>किंमत</a:t>
            </a:r>
            <a:endParaRPr lang="en-US" sz="1800" dirty="0" smtClean="0"/>
          </a:p>
          <a:p>
            <a:pPr>
              <a:buNone/>
            </a:pPr>
            <a:r>
              <a:rPr lang="en-US" sz="1800" dirty="0" smtClean="0"/>
              <a:t>		MP	=	</a:t>
            </a:r>
            <a:r>
              <a:rPr lang="en-US" sz="1800" dirty="0" err="1" smtClean="0"/>
              <a:t>आयात</a:t>
            </a:r>
            <a:r>
              <a:rPr lang="en-US" sz="1800" dirty="0" smtClean="0"/>
              <a:t> </a:t>
            </a:r>
            <a:r>
              <a:rPr lang="en-US" sz="1800" dirty="0" err="1" smtClean="0"/>
              <a:t>किंमत</a:t>
            </a:r>
            <a:endParaRPr lang="en-US" sz="1800" dirty="0" smtClean="0"/>
          </a:p>
          <a:p>
            <a:pPr>
              <a:buNone/>
            </a:pPr>
            <a:r>
              <a:rPr lang="en-US" sz="1800" dirty="0"/>
              <a:t>	</a:t>
            </a:r>
            <a:r>
              <a:rPr lang="en-US" sz="1800" dirty="0" smtClean="0"/>
              <a:t>	X	=	</a:t>
            </a:r>
            <a:r>
              <a:rPr lang="en-US" sz="1800" dirty="0" err="1" smtClean="0"/>
              <a:t>निर्यातीची</a:t>
            </a:r>
            <a:r>
              <a:rPr lang="en-US" sz="1800" dirty="0" smtClean="0"/>
              <a:t> </a:t>
            </a:r>
            <a:r>
              <a:rPr lang="en-US" sz="1800" dirty="0" err="1" smtClean="0"/>
              <a:t>किंमत</a:t>
            </a:r>
            <a:endParaRPr lang="en-US" sz="1800" dirty="0" smtClean="0"/>
          </a:p>
          <a:p>
            <a:pPr>
              <a:buNone/>
            </a:pPr>
            <a:endParaRPr lang="en-US" sz="1800" dirty="0" smtClean="0">
              <a:latin typeface="Mangal" pitchFamily="18" charset="0"/>
              <a:cs typeface="Mangal" pitchFamily="18" charset="0"/>
            </a:endParaRPr>
          </a:p>
          <a:p>
            <a:pPr>
              <a:buNone/>
            </a:pPr>
            <a:endParaRPr lang="en-US" sz="1800" dirty="0" smtClean="0"/>
          </a:p>
        </p:txBody>
      </p:sp>
      <p:cxnSp>
        <p:nvCxnSpPr>
          <p:cNvPr id="5" name="Straight Connector 4"/>
          <p:cNvCxnSpPr/>
          <p:nvPr/>
        </p:nvCxnSpPr>
        <p:spPr>
          <a:xfrm>
            <a:off x="3200400" y="16764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200400" y="4648200"/>
            <a:ext cx="381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09600"/>
            <a:ext cx="8229600" cy="5791200"/>
          </a:xfrm>
        </p:spPr>
        <p:style>
          <a:lnRef idx="2">
            <a:schemeClr val="dk1"/>
          </a:lnRef>
          <a:fillRef idx="1">
            <a:schemeClr val="lt1"/>
          </a:fillRef>
          <a:effectRef idx="0">
            <a:schemeClr val="dk1"/>
          </a:effectRef>
          <a:fontRef idx="minor">
            <a:schemeClr val="dk1"/>
          </a:fontRef>
        </p:style>
        <p:txBody>
          <a:bodyPr>
            <a:noAutofit/>
          </a:bodyPr>
          <a:lstStyle/>
          <a:p>
            <a:r>
              <a:rPr lang="en-US" sz="1600" dirty="0" err="1" smtClean="0">
                <a:latin typeface="Mangal" pitchFamily="18" charset="0"/>
                <a:cs typeface="Mangal" pitchFamily="18" charset="0"/>
              </a:rPr>
              <a:t>व्यापारशर्तीचे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शर्तीवर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परिणाम</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करणारे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घटक</a:t>
            </a:r>
            <a:r>
              <a:rPr lang="en-US" sz="1600" dirty="0" smtClean="0">
                <a:latin typeface="Mangal" pitchFamily="18" charset="0"/>
                <a:cs typeface="Mangal" pitchFamily="18" charset="0"/>
              </a:rPr>
              <a:t> :</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1) </a:t>
            </a:r>
            <a:r>
              <a:rPr lang="en-US" sz="1600" dirty="0" err="1" smtClean="0">
                <a:latin typeface="Mangal" pitchFamily="18" charset="0"/>
                <a:cs typeface="Mangal" pitchFamily="18" charset="0"/>
              </a:rPr>
              <a:t>मागणीची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लवचिकता</a:t>
            </a:r>
            <a:r>
              <a:rPr lang="en-US" sz="1600" dirty="0" smtClean="0">
                <a:latin typeface="Mangal" pitchFamily="18" charset="0"/>
                <a:cs typeface="Mangal" pitchFamily="18" charset="0"/>
              </a:rPr>
              <a:t>		5) </a:t>
            </a:r>
            <a:r>
              <a:rPr lang="en-US" sz="1600" dirty="0" err="1" smtClean="0">
                <a:latin typeface="Mangal" pitchFamily="18" charset="0"/>
                <a:cs typeface="Mangal" pitchFamily="18" charset="0"/>
              </a:rPr>
              <a:t>निर्यातीचा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प्रकार</a:t>
            </a:r>
            <a:endParaRPr lang="en-US" sz="1600" dirty="0" smtClean="0">
              <a:latin typeface="Mangal" pitchFamily="18" charset="0"/>
              <a:cs typeface="Mangal" pitchFamily="18" charset="0"/>
            </a:endParaRP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2) </a:t>
            </a:r>
            <a:r>
              <a:rPr lang="en-US" sz="1600" dirty="0" err="1" smtClean="0">
                <a:latin typeface="Mangal" pitchFamily="18" charset="0"/>
                <a:cs typeface="Mangal" pitchFamily="18" charset="0"/>
              </a:rPr>
              <a:t>पुरवठ्याची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लवचिकता</a:t>
            </a:r>
            <a:r>
              <a:rPr lang="en-US" sz="1600" dirty="0" smtClean="0">
                <a:latin typeface="Mangal" pitchFamily="18" charset="0"/>
                <a:cs typeface="Mangal" pitchFamily="18" charset="0"/>
              </a:rPr>
              <a:t>		6) </a:t>
            </a:r>
            <a:r>
              <a:rPr lang="en-US" sz="1600" dirty="0" err="1" smtClean="0">
                <a:latin typeface="Mangal" pitchFamily="18" charset="0"/>
                <a:cs typeface="Mangal" pitchFamily="18" charset="0"/>
              </a:rPr>
              <a:t>पर्यायी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उपलब्धता</a:t>
            </a:r>
            <a:endParaRPr lang="en-US" sz="1600" dirty="0" smtClean="0">
              <a:latin typeface="Mangal" pitchFamily="18" charset="0"/>
              <a:cs typeface="Mangal" pitchFamily="18" charset="0"/>
            </a:endParaRP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3) </a:t>
            </a:r>
            <a:r>
              <a:rPr lang="en-US" sz="1600" dirty="0" err="1" smtClean="0">
                <a:latin typeface="Mangal" pitchFamily="18" charset="0"/>
                <a:cs typeface="Mangal" pitchFamily="18" charset="0"/>
              </a:rPr>
              <a:t>मागणीचा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आकार</a:t>
            </a:r>
            <a:r>
              <a:rPr lang="en-US" sz="1600" dirty="0" smtClean="0">
                <a:latin typeface="Mangal" pitchFamily="18" charset="0"/>
                <a:cs typeface="Mangal" pitchFamily="18" charset="0"/>
              </a:rPr>
              <a:t>		7) </a:t>
            </a:r>
            <a:r>
              <a:rPr lang="en-US" sz="1600" dirty="0" err="1" smtClean="0">
                <a:latin typeface="Mangal" pitchFamily="18" charset="0"/>
                <a:cs typeface="Mangal" pitchFamily="18" charset="0"/>
              </a:rPr>
              <a:t>विनीमय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दर</a:t>
            </a:r>
            <a:endParaRPr lang="en-US" sz="1600" dirty="0" smtClean="0">
              <a:latin typeface="Mangal" pitchFamily="18" charset="0"/>
              <a:cs typeface="Mangal" pitchFamily="18" charset="0"/>
            </a:endParaRP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4) </a:t>
            </a:r>
            <a:r>
              <a:rPr lang="en-US" sz="1600" dirty="0" err="1" smtClean="0">
                <a:latin typeface="Mangal" pitchFamily="18" charset="0"/>
                <a:cs typeface="Mangal" pitchFamily="18" charset="0"/>
              </a:rPr>
              <a:t>उत्पादनाची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रचना</a:t>
            </a:r>
            <a:r>
              <a:rPr lang="en-US" sz="1600" dirty="0" smtClean="0">
                <a:latin typeface="Mangal" pitchFamily="18" charset="0"/>
                <a:cs typeface="Mangal" pitchFamily="18" charset="0"/>
              </a:rPr>
              <a:t>		8) </a:t>
            </a:r>
            <a:r>
              <a:rPr lang="en-US" sz="1600" dirty="0" err="1" smtClean="0">
                <a:latin typeface="Mangal" pitchFamily="18" charset="0"/>
                <a:cs typeface="Mangal" pitchFamily="18" charset="0"/>
              </a:rPr>
              <a:t>रकारचे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धोरण</a:t>
            </a:r>
            <a:endParaRPr lang="en-US" sz="1600" dirty="0" smtClean="0">
              <a:latin typeface="Mangal" pitchFamily="18" charset="0"/>
              <a:cs typeface="Mangal" pitchFamily="18" charset="0"/>
            </a:endParaRPr>
          </a:p>
          <a:p>
            <a:pPr>
              <a:buNone/>
            </a:pPr>
            <a:endParaRPr lang="en-US" sz="1600" dirty="0">
              <a:latin typeface="Mangal" pitchFamily="18" charset="0"/>
              <a:cs typeface="Mangal" pitchFamily="18" charset="0"/>
            </a:endParaRPr>
          </a:p>
          <a:p>
            <a:pPr>
              <a:buFont typeface="Arial" charset="0"/>
              <a:buChar char="•"/>
            </a:pP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महत्व</a:t>
            </a:r>
            <a:r>
              <a:rPr lang="en-US" sz="1600" dirty="0" smtClean="0">
                <a:latin typeface="Mangal" pitchFamily="18" charset="0"/>
                <a:cs typeface="Mangal" pitchFamily="18" charset="0"/>
              </a:rPr>
              <a:t> :</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आंतरराष्ट्रीय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महत्वाचे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स्थान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आंतरराष्ट्रीय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लाभ</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कसे</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मोजतात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समजते</a:t>
            </a:r>
            <a:r>
              <a:rPr lang="en-US" sz="1600" dirty="0" smtClean="0">
                <a:latin typeface="Mangal" pitchFamily="18" charset="0"/>
                <a:cs typeface="Mangal" pitchFamily="18" charset="0"/>
              </a:rPr>
              <a:t>.</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1) </a:t>
            </a:r>
            <a:r>
              <a:rPr lang="en-US" sz="1600" dirty="0" err="1" smtClean="0">
                <a:latin typeface="Mangal" pitchFamily="18" charset="0"/>
                <a:cs typeface="Mangal" pitchFamily="18" charset="0"/>
              </a:rPr>
              <a:t>लाभाचे</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वाटप</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कसे</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समजते</a:t>
            </a:r>
            <a:r>
              <a:rPr lang="en-US" sz="1600" dirty="0" smtClean="0">
                <a:latin typeface="Mangal" pitchFamily="18" charset="0"/>
                <a:cs typeface="Mangal" pitchFamily="18" charset="0"/>
              </a:rPr>
              <a:t>.</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2) </a:t>
            </a:r>
            <a:r>
              <a:rPr lang="en-US" sz="1600" dirty="0" err="1" smtClean="0">
                <a:latin typeface="Mangal" pitchFamily="18" charset="0"/>
                <a:cs typeface="Mangal" pitchFamily="18" charset="0"/>
              </a:rPr>
              <a:t>कमी</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खर्चात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वस्तू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मिळते</a:t>
            </a:r>
            <a:r>
              <a:rPr lang="en-US" sz="1600" dirty="0" smtClean="0">
                <a:latin typeface="Mangal" pitchFamily="18" charset="0"/>
                <a:cs typeface="Mangal" pitchFamily="18" charset="0"/>
              </a:rPr>
              <a:t>.</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3) </a:t>
            </a:r>
            <a:r>
              <a:rPr lang="en-US" sz="1600" dirty="0" err="1" smtClean="0">
                <a:latin typeface="Mangal" pitchFamily="18" charset="0"/>
                <a:cs typeface="Mangal" pitchFamily="18" charset="0"/>
              </a:rPr>
              <a:t>आर्थिक</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कल्याणात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भर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पडते</a:t>
            </a:r>
            <a:r>
              <a:rPr lang="en-US" sz="1600" dirty="0" smtClean="0">
                <a:latin typeface="Mangal" pitchFamily="18" charset="0"/>
                <a:cs typeface="Mangal" pitchFamily="18" charset="0"/>
              </a:rPr>
              <a:t>.</a:t>
            </a:r>
          </a:p>
          <a:p>
            <a:pPr>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4) </a:t>
            </a:r>
            <a:r>
              <a:rPr lang="en-US" sz="1600" dirty="0" err="1" smtClean="0">
                <a:latin typeface="Mangal" pitchFamily="18" charset="0"/>
                <a:cs typeface="Mangal" pitchFamily="18" charset="0"/>
              </a:rPr>
              <a:t>अनुकूल</a:t>
            </a:r>
            <a:r>
              <a:rPr lang="en-US" sz="1600" dirty="0" err="1">
                <a:latin typeface="Mangal" pitchFamily="18" charset="0"/>
                <a:cs typeface="Mangal" pitchFamily="18" charset="0"/>
              </a:rPr>
              <a:t>-</a:t>
            </a:r>
            <a:r>
              <a:rPr lang="en-US" sz="1600" dirty="0" err="1" smtClean="0">
                <a:latin typeface="Mangal" pitchFamily="18" charset="0"/>
                <a:cs typeface="Mangal" pitchFamily="18" charset="0"/>
              </a:rPr>
              <a:t>प्रतिकूल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व्‍यापारशर्ती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समजतात</a:t>
            </a:r>
            <a:r>
              <a:rPr lang="en-US" sz="1600" dirty="0" smtClean="0">
                <a:latin typeface="Mangal" pitchFamily="18" charset="0"/>
                <a:cs typeface="Mangal" pitchFamily="18" charset="0"/>
              </a:rPr>
              <a:t>.</a:t>
            </a:r>
            <a:endParaRPr lang="en-US" sz="1600" dirty="0"/>
          </a:p>
          <a:p>
            <a:pPr algn="just">
              <a:lnSpc>
                <a:spcPct val="160000"/>
              </a:lnSpc>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निष्कर्ष</a:t>
            </a:r>
            <a:r>
              <a:rPr lang="en-US" sz="1600" dirty="0" smtClean="0">
                <a:latin typeface="Mangal" pitchFamily="18" charset="0"/>
                <a:cs typeface="Mangal" pitchFamily="18" charset="0"/>
              </a:rPr>
              <a:t> :</a:t>
            </a:r>
          </a:p>
          <a:p>
            <a:pPr algn="just">
              <a:lnSpc>
                <a:spcPct val="160000"/>
              </a:lnSpc>
              <a:buNone/>
            </a:pPr>
            <a:r>
              <a:rPr lang="en-US" sz="1600" dirty="0">
                <a:latin typeface="Mangal" pitchFamily="18" charset="0"/>
                <a:cs typeface="Mangal" pitchFamily="18" charset="0"/>
              </a:rPr>
              <a:t>	</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संकल्पना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आंतरराष्ट्रीय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व्‍यापारशी</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संबंधित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आंतरराष्ट्रीय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व्‍यापारामध्ये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होणारे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लाभ</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मोजण्यासाठी</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उपयुक्त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ठरते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संकल्पनेने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संबंधीत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देशाला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अनुकूलन</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प्रतिकूल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हे</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समजते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त्यामुळे</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आधुनिक</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काळात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देशाला</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आंतराष्ट्रीय</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व्‍यापार</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शर्ती</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उपयुक्त</a:t>
            </a:r>
            <a:r>
              <a:rPr lang="en-US" sz="1600" dirty="0" smtClean="0">
                <a:latin typeface="Mangal" pitchFamily="18" charset="0"/>
                <a:cs typeface="Mangal" pitchFamily="18" charset="0"/>
              </a:rPr>
              <a:t> व </a:t>
            </a:r>
            <a:r>
              <a:rPr lang="en-US" sz="1600" dirty="0" err="1" smtClean="0">
                <a:latin typeface="Mangal" pitchFamily="18" charset="0"/>
                <a:cs typeface="Mangal" pitchFamily="18" charset="0"/>
              </a:rPr>
              <a:t>मार्गदर्शक</a:t>
            </a:r>
            <a:r>
              <a:rPr lang="en-US" sz="1600" dirty="0" smtClean="0">
                <a:latin typeface="Mangal" pitchFamily="18" charset="0"/>
                <a:cs typeface="Mangal" pitchFamily="18" charset="0"/>
              </a:rPr>
              <a:t> </a:t>
            </a:r>
            <a:r>
              <a:rPr lang="en-US" sz="1600" dirty="0" err="1" smtClean="0">
                <a:latin typeface="Mangal" pitchFamily="18" charset="0"/>
                <a:cs typeface="Mangal" pitchFamily="18" charset="0"/>
              </a:rPr>
              <a:t>ठरतात</a:t>
            </a:r>
            <a:r>
              <a:rPr lang="en-US" sz="1600" dirty="0" smtClean="0">
                <a:latin typeface="Mangal" pitchFamily="18" charset="0"/>
                <a:cs typeface="Mangal" pitchFamily="18"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60</TotalTime>
  <Words>15</Words>
  <Application>Microsoft Office PowerPoint</Application>
  <PresentationFormat>On-screen Show (4:3)</PresentationFormat>
  <Paragraphs>35</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             दे.भ.बा.भा. खंजिरे शिक्षण संस्थेचे, नाईट कॉलेज ऑफ आर्टस्‌ ॲण्ड कॉमर्स, इचलकरंजी  बी.ए. भाग 3 (आंतरराष्ट्रीय अर्थशास्त्र)  ‘‘व्‍यापारशर्ती’’ (संकल्पना, परिणामकारक घटक, महत्व)  - सादर कर्ते - प्रा. डॉ. एस. एल. रणदिवे           </vt:lpstr>
      <vt:lpstr>              व्‍यापारी शर्ती    (Terms of Trade) प्रास्ताविक : व्‍यापारी शर्ती म्हणजे काय?  ‘‘ ज्या विनीमय दराने निर्यात वस्तूच्या मोबदल्यात वस्तूची आयात केली जाते त्या विनीमय दराला व्यापार शर्ती म्हणतात.’’ आंतरराष्ट्रीय व्‍यापारामध्ये होणारे लाभा मोजण्यासाठी उपयुक्त होतात. आधुनिक काळात आंतरराष्ट्रीय व्‍यापारात व्‍यापार शर्ती उपयुक्त ठरतात. * व्यापारशर्तीच्या संकल्पना : दोन प्रकारच्या संकल्पना आहेत. 1) अनुकूल व्‍यापार शर्ती :  जेव्‍हा निर्यात वस्तूच्या किमतीच्या मानाने आयात वस्तूच्या किमती कमी होतात तेंव्‍हा व्‍यापारशर्ती अनुकूल होतात. 2) प्रतिकूल व्‍यापार शर्ती :  निर्यात वस्तूच्या मानाने आयात वस्तूच्या किमती जास्त असतात. त्यास व्‍यापार शर्ती प्रतिकूल असतात. त्या फायदेशीर असू शकतात.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YCM</cp:lastModifiedBy>
  <cp:revision>15</cp:revision>
  <dcterms:created xsi:type="dcterms:W3CDTF">2006-08-16T00:00:00Z</dcterms:created>
  <dcterms:modified xsi:type="dcterms:W3CDTF">2022-04-23T11:24:41Z</dcterms:modified>
</cp:coreProperties>
</file>